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70" r:id="rId6"/>
    <p:sldId id="259" r:id="rId7"/>
    <p:sldId id="260" r:id="rId8"/>
    <p:sldId id="261" r:id="rId9"/>
    <p:sldId id="262" r:id="rId10"/>
    <p:sldId id="263" r:id="rId11"/>
    <p:sldId id="268" r:id="rId12"/>
    <p:sldId id="265" r:id="rId13"/>
    <p:sldId id="26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802" y="-9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pli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55;&#1055;%20&#1087;&#1086;%20&#1054;&#1054;&#1055;\Desktop\&#1087;&#1088;&#1072;&#1074;&#1080;&#1083;&#1072;%20&#1087;&#1086;&#1074;&#1077;&#1076;&#1077;&#1085;&#1080;&#1103;%20&#1074;%20&#1079;&#1080;&#1084;&#1085;&#1080;&#1081;\&#1057;&#1087;&#1086;&#1089;&#1086;&#1073;&#1099;%20&#1089;&#1087;&#1072;&#1089;&#1077;&#1085;&#1080;&#1103;%20&#1085;&#1072;%20&#1083;&#1100;&#1076;&#1091;.mp4" TargetMode="Externa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83568" y="6858000"/>
            <a:ext cx="7807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9" name="Рисунок 8" descr="Russia_Moscow_Houses_Rivers_Winter_Zaryadye_Ice_543395_1280x8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467529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188640"/>
            <a:ext cx="9339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Линейный отдел МВД России на водном транспорте </a:t>
            </a:r>
          </a:p>
          <a:p>
            <a:pPr algn="ctr"/>
            <a:endParaRPr lang="ru-RU" sz="3000" dirty="0"/>
          </a:p>
        </p:txBody>
      </p:sp>
      <p:sp>
        <p:nvSpPr>
          <p:cNvPr id="12" name="TextBox 11"/>
          <p:cNvSpPr txBox="1"/>
          <p:nvPr/>
        </p:nvSpPr>
        <p:spPr>
          <a:xfrm>
            <a:off x="323528" y="5873115"/>
            <a:ext cx="8173135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Памятка </a:t>
            </a:r>
          </a:p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 правилах безопасного поведения на водных объектах в зимний период </a:t>
            </a:r>
          </a:p>
          <a:p>
            <a:endParaRPr lang="ru-RU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XednGlUDOWZ2UvTR4EnWWTVhIqvwqh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40304" y="0"/>
            <a:ext cx="9184304" cy="6858000"/>
          </a:xfrm>
        </p:spPr>
      </p:pic>
      <p:sp>
        <p:nvSpPr>
          <p:cNvPr id="5" name="TextBox 4"/>
          <p:cNvSpPr txBox="1"/>
          <p:nvPr/>
        </p:nvSpPr>
        <p:spPr>
          <a:xfrm>
            <a:off x="0" y="33265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вы оказываете помощь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помните! 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700808"/>
            <a:ext cx="8820472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Подходите к полынье очень осторожно, лучше подползти по-пластунски. </a:t>
            </a:r>
          </a:p>
          <a:p>
            <a:endParaRPr lang="en-US" sz="2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Сообщите пострадавшему криком, что идете ему на помощь, это придаст ему силы, уверенность. </a:t>
            </a:r>
          </a:p>
          <a:p>
            <a:endParaRPr lang="en-US" sz="2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За 3-4 метра протяните ему веревку, шест, доску, шарф или любое другое подручное средство. </a:t>
            </a:r>
          </a:p>
          <a:p>
            <a:endParaRPr lang="en-US" sz="2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Подавать пострадавшему руку небезопасно, так как, приближаясь к полынье, вы увеличите нагрузку на лед и не только не поможете, но и сами рискуете провалиться. </a:t>
            </a:r>
            <a:endParaRPr lang="ru-RU" sz="2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8 DSCF87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8164" y="188640"/>
            <a:ext cx="80490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 надо знать. Выживание в холодной воде.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1556792"/>
            <a:ext cx="9143999" cy="563231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 Известно, что организм человека, находящегося в воде, охлаждается, если 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температура ниже 33,3°С. Теплопроводность воды почти в 27 раз больше, чем</a:t>
            </a:r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воздуха, процесс охлаждения идет довольно интенсивно. Например, при 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температуре воды 22°С человек за 4 мин теряет около 100 калорий, т.е. столько </a:t>
            </a:r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же, сколько </a:t>
            </a:r>
            <a:r>
              <a:rPr lang="ru-RU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воздуха при той же температуре за час. В результате организм </a:t>
            </a:r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непрерывно теряет тепло, и температура тела, постепенно снижаясь, рано или </a:t>
            </a:r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поздно достигнет критического предела, при котором невозможно дальнейшее </a:t>
            </a:r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существование.</a:t>
            </a:r>
          </a:p>
          <a:p>
            <a:pPr algn="just"/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 Скорость снижения температуры тела зависит от физического состоят человека 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just"/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его индивидуальной устойчивости к низким температурам теплозащитные </a:t>
            </a:r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свойства одежды на нем, толщина подкожно-жирового слоя.</a:t>
            </a:r>
          </a:p>
          <a:p>
            <a:pPr algn="just"/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 Важная роль в активном снижении теплопотерь организма принадлежит </a:t>
            </a:r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сосудосуживающему аппарату, обеспечивающему уменьшение просвета </a:t>
            </a:r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капилляров проходящих в коже и подкожной клетчатке.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ransition>
    <p:spli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08 DSCF871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7" name="Способы спасения на льду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611560" y="1340768"/>
            <a:ext cx="8064896" cy="52925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63688" y="260648"/>
            <a:ext cx="53519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Демонстрационное спасение </a:t>
            </a:r>
            <a:endParaRPr lang="ru-RU" sz="3200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DSC00064 cop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170613"/>
          </a:xfrm>
        </p:spPr>
      </p:pic>
      <p:sp>
        <p:nvSpPr>
          <p:cNvPr id="5" name="TextBox 4"/>
          <p:cNvSpPr txBox="1"/>
          <p:nvPr/>
        </p:nvSpPr>
        <p:spPr>
          <a:xfrm>
            <a:off x="1259632" y="0"/>
            <a:ext cx="623125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ВОДА </a:t>
            </a:r>
          </a:p>
          <a:p>
            <a:pPr algn="ctr"/>
            <a: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ОШИБОК </a:t>
            </a:r>
          </a:p>
          <a:p>
            <a:pPr algn="ctr"/>
            <a: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ПРОЩАЕТ</a:t>
            </a:r>
            <a:endParaRPr lang="ru-RU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237312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на ваших глазах провалился человек под лед: 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Немедленно сообщите о происшествии по телефонам: 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01, 02, 112 для абонентов сотовой связи.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antarctic-pack-ice_183384-1280x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9925" y="0"/>
            <a:ext cx="9183925" cy="6858000"/>
          </a:xfrm>
        </p:spPr>
      </p:pic>
      <p:sp>
        <p:nvSpPr>
          <p:cNvPr id="5" name="TextBox 4"/>
          <p:cNvSpPr txBox="1"/>
          <p:nvPr/>
        </p:nvSpPr>
        <p:spPr>
          <a:xfrm>
            <a:off x="0" y="1484784"/>
            <a:ext cx="9144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Уважаемые родители! </a:t>
            </a:r>
            <a:endParaRPr lang="en-US" sz="3200" b="1" dirty="0" smtClean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200" b="1" dirty="0" smtClean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200" b="1" dirty="0" smtClean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200" b="1" dirty="0" smtClean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Не допускайте бесконтрольного нахождения и игр детей вблизи водоемов, разъясните им смертельную опасность пренебрежения данными рекомендациями. </a:t>
            </a:r>
            <a:endParaRPr lang="ru-RU" sz="3200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267744" y="188640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Становление льда: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2276872"/>
            <a:ext cx="795637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 правило, водоемы замерзают неравномерно, по частям: сначала у берега, на мелководье, в защищенных от ветра заливах, а затем уже на середине. 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на озерах, прудах, ставках (на всех водоемах со стоячей водой, особенно на тех, куда не впадает ни один ручеек, в которых нет русла придонной реки, подводных ключей) лед появляется раньше, чем на речках, где течение задерживает льдообразование. 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на одном и том же водоеме можно встретить чередование льдов, которые при одинаковой толщине обладают различной прочностью и грузоподъемностью.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ПП по ООП\Desktop\правила поведения в зимний\3500109_large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0988" cy="6858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822557" y="188640"/>
            <a:ext cx="349711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Становление льда:</a:t>
            </a:r>
            <a:endParaRPr lang="ru-RU" sz="3200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772816"/>
            <a:ext cx="91440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как правило, водоемы замерзают неравномерно, по частям: сначала у       </a:t>
            </a:r>
          </a:p>
          <a:p>
            <a:pPr algn="just"/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берега, на мелководье, в защищенных от ветра заливах, а затем уже на  </a:t>
            </a:r>
          </a:p>
          <a:p>
            <a:pPr algn="just"/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середине. </a:t>
            </a:r>
          </a:p>
          <a:p>
            <a:pPr algn="just"/>
            <a:endParaRPr lang="ru-RU" sz="2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на озерах, прудах, ставках (на всех водоемах со стоячей водой, </a:t>
            </a:r>
          </a:p>
          <a:p>
            <a:pPr algn="just"/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особенно на тех, куда не впадает ни один ручеек, в которых нет русла         </a:t>
            </a:r>
          </a:p>
          <a:p>
            <a:pPr algn="just"/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придонной реки, подводных ключей) лед появляется раньше, чем на   </a:t>
            </a:r>
          </a:p>
          <a:p>
            <a:pPr algn="just"/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речках, где течение задерживает льдообразование. </a:t>
            </a:r>
          </a:p>
          <a:p>
            <a:pPr algn="just"/>
            <a:endParaRPr lang="ru-RU" sz="2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одном и том же водоеме можно встретить чередование льдов,  </a:t>
            </a:r>
          </a:p>
          <a:p>
            <a:pPr algn="just"/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которые при одинаковой толщине обладают различной прочностью и   </a:t>
            </a:r>
          </a:p>
          <a:p>
            <a:pPr algn="just"/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грузоподъемностью.</a:t>
            </a:r>
            <a:endParaRPr lang="ru-RU" sz="2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0_92c41_48e3216d_ori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TextBox 7"/>
          <p:cNvSpPr txBox="1"/>
          <p:nvPr/>
        </p:nvSpPr>
        <p:spPr>
          <a:xfrm>
            <a:off x="-828600" y="0"/>
            <a:ext cx="970337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Критерии прочного льда: </a:t>
            </a:r>
          </a:p>
          <a:p>
            <a:pPr algn="ctr"/>
            <a:endParaRPr lang="ru-RU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-Прозрачный лед с зеленоватым или синеватым оттенком. </a:t>
            </a:r>
          </a:p>
          <a:p>
            <a:pPr algn="ctr">
              <a:buFontTx/>
              <a:buChar char="-"/>
            </a:pPr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-На открытом бесснежном пространстве лед всегда толще.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056686"/>
            <a:ext cx="9144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Основным условием безопасного пребывания человека на льду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является соответствие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толщины льда прилагаемой нагрузке:</a:t>
            </a: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безопасная толщина льда для одного человека не менее 7 см;</a:t>
            </a:r>
          </a:p>
          <a:p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безопасная толщина льда для сооружения катка 12 см и более;</a:t>
            </a:r>
          </a:p>
          <a:p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безопасная толщина льда для совершения пешей переправы 15 см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более;</a:t>
            </a:r>
          </a:p>
          <a:p>
            <a:pPr>
              <a:buFontTx/>
              <a:buChar char="-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безопасная толщина льда для проезда автомобилей не менее 30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см.</a:t>
            </a:r>
          </a:p>
          <a:p>
            <a:endParaRPr lang="ru-RU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7383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520" y="188640"/>
            <a:ext cx="866134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Время безопасного пребывания человека в воде: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1700808"/>
            <a:ext cx="82827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при температуре воды 24°С время безопасного пребывания 7-9 часов.</a:t>
            </a:r>
          </a:p>
          <a:p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при температуре воды 5-15йС - от 3,5 часов до 4,5 часов;</a:t>
            </a:r>
          </a:p>
          <a:p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температура воды 2-3°С оказывается смертельной для человека через 10-15 мин;</a:t>
            </a:r>
          </a:p>
          <a:p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при температуре воды минус 2°С - смерть может наступить через 5-8 мин.</a:t>
            </a:r>
          </a:p>
          <a:p>
            <a:endParaRPr lang="ru-RU" sz="2400" dirty="0"/>
          </a:p>
        </p:txBody>
      </p:sp>
    </p:spTree>
  </p:cSld>
  <p:clrMapOvr>
    <a:masterClrMapping/>
  </p:clrMapOvr>
  <p:transition>
    <p:spli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91560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80528" y="0"/>
            <a:ext cx="9324528" cy="6857999"/>
          </a:xfrm>
        </p:spPr>
      </p:pic>
      <p:sp>
        <p:nvSpPr>
          <p:cNvPr id="5" name="TextBox 4"/>
          <p:cNvSpPr txBox="1"/>
          <p:nvPr/>
        </p:nvSpPr>
        <p:spPr>
          <a:xfrm>
            <a:off x="2411760" y="404664"/>
            <a:ext cx="50981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 поведения на льду:</a:t>
            </a:r>
            <a:endParaRPr lang="ru-RU" sz="3200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2636912"/>
            <a:ext cx="88924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 1.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Ни в коем случае нельзя выходить на лед в темное время суток и при плохой  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видимости (туман, снегопад, дождь). </a:t>
            </a:r>
          </a:p>
          <a:p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2. При переходе через реку пользуйтесь ледовыми переправами. </a:t>
            </a:r>
          </a:p>
          <a:p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3. Нельзя проверять прочность льда ударом ноги. Если после первого сильного удара   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поленом или лыжной палкой покажется хоть немного воды, - это означает, что лед 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тонкий, по нему ходить нельзя. В этом случае следует немедленно отойти по своему 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же следу к берегу, скользящими шагами, не отрывая ног ото льда и расставив их на 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ширину плеч, чтобы нагрузка распределялась на большую площадь. Точно так же 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поступают при предостерегающем потрескивании льда и образовании в нем трещин.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8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TextBox 7"/>
          <p:cNvSpPr txBox="1"/>
          <p:nvPr/>
        </p:nvSpPr>
        <p:spPr>
          <a:xfrm>
            <a:off x="0" y="548680"/>
            <a:ext cx="9144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4. При вынужденном переходе водоема безопаснее всего придерживаться проторенных </a:t>
            </a: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троп или идти по уже проложенной лыжне. Но если их нет, надо перед тем, как   </a:t>
            </a: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спуститься на лед, очень внимательно осмотреться и наметить предстоящий маршрут. </a:t>
            </a:r>
          </a:p>
          <a:p>
            <a:pPr algn="just"/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5. При переходе водоема группой необходимо соблюдать расстояние друг от друга 5-6 м. </a:t>
            </a:r>
          </a:p>
          <a:p>
            <a:pPr algn="just"/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6. Замерзшую реку (озеро) лучше перейти на лыжах, при этом: крепления лыж </a:t>
            </a: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расстегните, чтобы при необходимости быстро их сбросить; лыжные палки держите в </a:t>
            </a: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руках, не накидывая петли на кисти рук, чтобы в случае опасности сразу их отбросить. </a:t>
            </a:r>
          </a:p>
          <a:p>
            <a:pPr algn="just"/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7. Если есть рюкзак, повесьте его на одно плечо, это позволит легко освободиться от груза  </a:t>
            </a: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в случае, если лед под вами провалится. </a:t>
            </a:r>
          </a:p>
          <a:p>
            <a:pPr algn="just"/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8. Рыбакам на замерзший водоем необходимо брать с собой прочный шнур длиной 20 – </a:t>
            </a: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25 метров с большой глухой петлей на конце и грузом. Груз поможет забросить шнур к   </a:t>
            </a: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провалившемуся в воду товарищу, петля нужна для того, чтобы пострадавший мог </a:t>
            </a: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надежнее держаться, продев ее под мышки.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" name="Содержимое 10" descr="pc10189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12" name="TextBox 11"/>
          <p:cNvSpPr txBox="1"/>
          <p:nvPr/>
        </p:nvSpPr>
        <p:spPr>
          <a:xfrm>
            <a:off x="0" y="260648"/>
            <a:ext cx="8597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Оказание помощи провалившемуся под лед: 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412776"/>
            <a:ext cx="9144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поддавайтесь панике. </a:t>
            </a:r>
          </a:p>
          <a:p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надо барахтаться и наваливаться всем телом на тонкую кромку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льда, так как под тяжестью тела он будет обламываться. </a:t>
            </a:r>
          </a:p>
          <a:p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Широко раскиньте руки, чтобы не погрузиться с головой в воду </a:t>
            </a:r>
          </a:p>
          <a:p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Обопритесь локтями об лед и, приведя тело в горизонтальное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положение, постарайтесь забросить на лед ту ногу, которая ближе </a:t>
            </a: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всего к его кромке, поворотом корпуса вытащите вторую ногу и </a:t>
            </a: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быстро выкатывайтесь на лед. </a:t>
            </a:r>
          </a:p>
          <a:p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 резких движений отползайте как можно дальше от опасного </a:t>
            </a: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места в том направлении, откуда пришли; 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nx960x6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0" y="1"/>
            <a:ext cx="9144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Зовите на помощь. </a:t>
            </a:r>
          </a:p>
          <a:p>
            <a:endParaRPr lang="ru-RU" sz="2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Удерживая себя на поверхности воды, стараться затрачивать на это минимум </a:t>
            </a:r>
            <a:r>
              <a:rPr lang="en-US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физических усилий. (Одна из причин быстрого понижения температуры тела – </a:t>
            </a:r>
            <a:r>
              <a:rPr lang="en-US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перемещение прилежащего к телу подогретого им слоя воды и замена его </a:t>
            </a:r>
            <a:r>
              <a:rPr lang="en-US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новым, холодным. Кроме того, при движениях нарушается дополнительная изоляция, создаваемая водой, пропитавшей одежду). </a:t>
            </a:r>
          </a:p>
          <a:p>
            <a:endParaRPr lang="en-US" sz="2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Находясь на плаву, следует голову держать как можно выше над водой. </a:t>
            </a:r>
            <a:endParaRPr lang="en-US" sz="2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Известно, что более 50% всех теплопотерь организма, а по некоторым данным, </a:t>
            </a:r>
            <a:r>
              <a:rPr lang="en-US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даже 75% приходится на ее долю. </a:t>
            </a:r>
          </a:p>
          <a:p>
            <a:endParaRPr lang="en-US" sz="2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Активно плыть к берегу, плоту или шлюпке, можно, если они находятся на расстоянии, преодоление которого потребует не более 40 мин. </a:t>
            </a:r>
          </a:p>
          <a:p>
            <a:endParaRPr lang="en-US" sz="2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Добравшись до </a:t>
            </a:r>
            <a:r>
              <a:rPr lang="ru-RU" sz="2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плавсредства</a:t>
            </a: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надо немедленно раздеться, выжать намокшую одежду и снова надеть. </a:t>
            </a:r>
            <a:endParaRPr lang="ru-RU" sz="2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1097</Words>
  <Application>Microsoft Office PowerPoint</Application>
  <PresentationFormat>Экран (4:3)</PresentationFormat>
  <Paragraphs>144</Paragraphs>
  <Slides>13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ПП по ООП</cp:lastModifiedBy>
  <cp:revision>10</cp:revision>
  <dcterms:modified xsi:type="dcterms:W3CDTF">2018-12-07T13:19:22Z</dcterms:modified>
</cp:coreProperties>
</file>